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7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7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5" r:id="rId19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F4C934-1CC9-4346-BCA6-C72D1240FBDB}" type="datetimeFigureOut">
              <a:rPr lang="sv-SE" smtClean="0"/>
              <a:t>2022-06-14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30ABBE-616F-476B-B7ED-F741D1E7581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57514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sz="800" baseline="0" dirty="0">
                <a:solidFill>
                  <a:srgbClr val="000000"/>
                </a:solidFill>
                <a:latin typeface="AdvP4DF60E"/>
              </a:rPr>
              <a:t>Social–ecological Ownership Established by customary law. The owner is in charge of rule enforcement and in most cases uses the forest as</a:t>
            </a:r>
          </a:p>
          <a:p>
            <a:pPr algn="l"/>
            <a:r>
              <a:rPr lang="sv-SE" sz="800" baseline="0" dirty="0">
                <a:solidFill>
                  <a:srgbClr val="000000"/>
                </a:solidFill>
                <a:latin typeface="AdvP4DF60E"/>
              </a:rPr>
              <a:t>burial ground (</a:t>
            </a:r>
            <a:r>
              <a:rPr lang="sv-SE" sz="800" baseline="0" dirty="0">
                <a:solidFill>
                  <a:srgbClr val="000077"/>
                </a:solidFill>
                <a:latin typeface="AdvP4DF60E"/>
              </a:rPr>
              <a:t>Tengo¨ et al., 2007</a:t>
            </a:r>
            <a:r>
              <a:rPr lang="sv-SE" sz="800" baseline="0" dirty="0">
                <a:solidFill>
                  <a:srgbClr val="000000"/>
                </a:solidFill>
                <a:latin typeface="AdvP4DF60E"/>
              </a:rPr>
              <a:t>)</a:t>
            </a:r>
          </a:p>
          <a:p>
            <a:pPr algn="l"/>
            <a:r>
              <a:rPr lang="en-US" sz="800" baseline="0" dirty="0">
                <a:solidFill>
                  <a:srgbClr val="000000"/>
                </a:solidFill>
                <a:latin typeface="AdvP4DF60E"/>
              </a:rPr>
              <a:t>Ceremony officiate In charge of important ceremonies in the forest such as burials (</a:t>
            </a:r>
            <a:r>
              <a:rPr lang="en-US" sz="800" baseline="0" dirty="0" err="1">
                <a:solidFill>
                  <a:srgbClr val="000077"/>
                </a:solidFill>
                <a:latin typeface="AdvP4DF60E"/>
              </a:rPr>
              <a:t>Tengo</a:t>
            </a:r>
            <a:r>
              <a:rPr lang="en-US" sz="800" baseline="0" dirty="0">
                <a:solidFill>
                  <a:srgbClr val="000077"/>
                </a:solidFill>
                <a:latin typeface="AdvP4DF60E"/>
              </a:rPr>
              <a:t>¨ and von-</a:t>
            </a:r>
            <a:r>
              <a:rPr lang="en-US" sz="800" baseline="0" dirty="0" err="1">
                <a:solidFill>
                  <a:srgbClr val="000077"/>
                </a:solidFill>
                <a:latin typeface="AdvP4DF60E"/>
              </a:rPr>
              <a:t>Heland</a:t>
            </a:r>
            <a:r>
              <a:rPr lang="en-US" sz="800" baseline="0" dirty="0">
                <a:solidFill>
                  <a:srgbClr val="000077"/>
                </a:solidFill>
                <a:latin typeface="AdvP4DF60E"/>
              </a:rPr>
              <a:t>, 2011</a:t>
            </a:r>
            <a:r>
              <a:rPr lang="en-US" sz="800" baseline="0" dirty="0">
                <a:solidFill>
                  <a:srgbClr val="000000"/>
                </a:solidFill>
                <a:latin typeface="AdvP4DF60E"/>
              </a:rPr>
              <a:t>)</a:t>
            </a:r>
          </a:p>
          <a:p>
            <a:pPr algn="l"/>
            <a:r>
              <a:rPr lang="en-US" sz="800" baseline="0" dirty="0">
                <a:solidFill>
                  <a:srgbClr val="000000"/>
                </a:solidFill>
                <a:latin typeface="AdvP4DF60E"/>
              </a:rPr>
              <a:t>Appointed manager In charge of monitoring</a:t>
            </a:r>
          </a:p>
          <a:p>
            <a:pPr algn="l"/>
            <a:r>
              <a:rPr lang="en-US" sz="800" baseline="0" dirty="0">
                <a:solidFill>
                  <a:srgbClr val="000000"/>
                </a:solidFill>
                <a:latin typeface="AdvP4DF60E"/>
              </a:rPr>
              <a:t>Neighbor Has settlement or fields in proximity of forest, held accountable for forest disturbance</a:t>
            </a:r>
          </a:p>
          <a:p>
            <a:pPr algn="l"/>
            <a:r>
              <a:rPr lang="en-US" sz="800" baseline="0" dirty="0">
                <a:solidFill>
                  <a:srgbClr val="000000"/>
                </a:solidFill>
                <a:latin typeface="AdvP4DF60E"/>
              </a:rPr>
              <a:t>Social Kinship relation Based on </a:t>
            </a:r>
            <a:r>
              <a:rPr lang="en-US" sz="800" b="1" baseline="0" dirty="0">
                <a:solidFill>
                  <a:srgbClr val="000000"/>
                </a:solidFill>
                <a:latin typeface="AdvP4DF60E"/>
              </a:rPr>
              <a:t>shared ancestry, agreed kinship, or historical dependencies that is manifested in forest related ceremonies</a:t>
            </a:r>
          </a:p>
          <a:p>
            <a:pPr algn="l"/>
            <a:r>
              <a:rPr lang="sv-SE" sz="800" baseline="0" dirty="0">
                <a:solidFill>
                  <a:srgbClr val="000000"/>
                </a:solidFill>
                <a:latin typeface="AdvP4DF60E"/>
              </a:rPr>
              <a:t>such as burials</a:t>
            </a:r>
          </a:p>
          <a:p>
            <a:pPr algn="l"/>
            <a:r>
              <a:rPr lang="en-US" sz="800" baseline="0" dirty="0">
                <a:solidFill>
                  <a:srgbClr val="000000"/>
                </a:solidFill>
                <a:latin typeface="AdvP4DF60E"/>
              </a:rPr>
              <a:t>Ecological Seed dispersal Based on assumed regular movement of key seed disperser, </a:t>
            </a:r>
            <a:r>
              <a:rPr lang="en-US" sz="800" baseline="0" dirty="0">
                <a:solidFill>
                  <a:srgbClr val="000000"/>
                </a:solidFill>
                <a:latin typeface="AdvP4DF60F"/>
              </a:rPr>
              <a:t>Lemur </a:t>
            </a:r>
            <a:r>
              <a:rPr lang="en-US" sz="800" baseline="0" dirty="0" err="1">
                <a:solidFill>
                  <a:srgbClr val="000000"/>
                </a:solidFill>
                <a:latin typeface="AdvP4DF60F"/>
              </a:rPr>
              <a:t>catta</a:t>
            </a:r>
            <a:r>
              <a:rPr lang="en-US" sz="800" baseline="0" dirty="0">
                <a:solidFill>
                  <a:srgbClr val="000000"/>
                </a:solidFill>
                <a:latin typeface="AdvP4DF60E"/>
              </a:rPr>
              <a:t>, in the landscape (</a:t>
            </a:r>
            <a:r>
              <a:rPr lang="en-US" sz="800" baseline="0" dirty="0" err="1">
                <a:solidFill>
                  <a:srgbClr val="000077"/>
                </a:solidFill>
                <a:latin typeface="AdvP4DF60E"/>
              </a:rPr>
              <a:t>Bodin</a:t>
            </a:r>
            <a:r>
              <a:rPr lang="en-US" sz="800" baseline="0" dirty="0">
                <a:solidFill>
                  <a:srgbClr val="000077"/>
                </a:solidFill>
                <a:latin typeface="AdvP4DF60E"/>
              </a:rPr>
              <a:t> et al., 2006</a:t>
            </a:r>
            <a:r>
              <a:rPr lang="en-US" sz="800" baseline="0" dirty="0">
                <a:solidFill>
                  <a:srgbClr val="000000"/>
                </a:solidFill>
                <a:latin typeface="AdvP4DF60E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1C05ADD-7482-4779-B80D-B0A84C22396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153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31D2B-CC21-4EF3-8177-D09807E6A7D8}" type="datetimeFigureOut">
              <a:rPr lang="sv-SE" smtClean="0"/>
              <a:t>2022-06-14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388AC-1DFB-45A7-B8C0-8EB6975FDD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76403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31D2B-CC21-4EF3-8177-D09807E6A7D8}" type="datetimeFigureOut">
              <a:rPr lang="sv-SE" smtClean="0"/>
              <a:t>2022-06-14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388AC-1DFB-45A7-B8C0-8EB6975FDD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04498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31D2B-CC21-4EF3-8177-D09807E6A7D8}" type="datetimeFigureOut">
              <a:rPr lang="sv-SE" smtClean="0"/>
              <a:t>2022-06-14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388AC-1DFB-45A7-B8C0-8EB6975FDD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444369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C1649F-20DB-4EA1-B98C-CB79A4A64F5D}" type="slidenum">
              <a:rPr lang="en-US" altLang="sv-SE"/>
              <a:pPr>
                <a:defRPr/>
              </a:pPr>
              <a:t>‹#›</a:t>
            </a:fld>
            <a:endParaRPr lang="en-US" altLang="sv-SE"/>
          </a:p>
        </p:txBody>
      </p:sp>
    </p:spTree>
    <p:extLst>
      <p:ext uri="{BB962C8B-B14F-4D97-AF65-F5344CB8AC3E}">
        <p14:creationId xmlns:p14="http://schemas.microsoft.com/office/powerpoint/2010/main" val="3704293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31D2B-CC21-4EF3-8177-D09807E6A7D8}" type="datetimeFigureOut">
              <a:rPr lang="sv-SE" smtClean="0"/>
              <a:t>2022-06-14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388AC-1DFB-45A7-B8C0-8EB6975FDD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56617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31D2B-CC21-4EF3-8177-D09807E6A7D8}" type="datetimeFigureOut">
              <a:rPr lang="sv-SE" smtClean="0"/>
              <a:t>2022-06-14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388AC-1DFB-45A7-B8C0-8EB6975FDD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65336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31D2B-CC21-4EF3-8177-D09807E6A7D8}" type="datetimeFigureOut">
              <a:rPr lang="sv-SE" smtClean="0"/>
              <a:t>2022-06-14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388AC-1DFB-45A7-B8C0-8EB6975FDD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00720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31D2B-CC21-4EF3-8177-D09807E6A7D8}" type="datetimeFigureOut">
              <a:rPr lang="sv-SE" smtClean="0"/>
              <a:t>2022-06-14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388AC-1DFB-45A7-B8C0-8EB6975FDD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10721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31D2B-CC21-4EF3-8177-D09807E6A7D8}" type="datetimeFigureOut">
              <a:rPr lang="sv-SE" smtClean="0"/>
              <a:t>2022-06-14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388AC-1DFB-45A7-B8C0-8EB6975FDD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22723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31D2B-CC21-4EF3-8177-D09807E6A7D8}" type="datetimeFigureOut">
              <a:rPr lang="sv-SE" smtClean="0"/>
              <a:t>2022-06-14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388AC-1DFB-45A7-B8C0-8EB6975FDD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22761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31D2B-CC21-4EF3-8177-D09807E6A7D8}" type="datetimeFigureOut">
              <a:rPr lang="sv-SE" smtClean="0"/>
              <a:t>2022-06-14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388AC-1DFB-45A7-B8C0-8EB6975FDD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780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31D2B-CC21-4EF3-8177-D09807E6A7D8}" type="datetimeFigureOut">
              <a:rPr lang="sv-SE" smtClean="0"/>
              <a:t>2022-06-14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388AC-1DFB-45A7-B8C0-8EB6975FDD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9475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31D2B-CC21-4EF3-8177-D09807E6A7D8}" type="datetimeFigureOut">
              <a:rPr lang="sv-SE" smtClean="0"/>
              <a:t>2022-06-14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388AC-1DFB-45A7-B8C0-8EB6975FDD8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31401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74AD8-440E-9F29-D5FF-E534297CC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 we extend SNA methods?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49E181-45E7-9B0A-C90E-E4BC701E3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87" y="2289985"/>
            <a:ext cx="4972916" cy="33230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2451CDF-717F-ED48-8479-F15C423DAA96}"/>
              </a:ext>
            </a:extLst>
          </p:cNvPr>
          <p:cNvSpPr/>
          <p:nvPr/>
        </p:nvSpPr>
        <p:spPr>
          <a:xfrm>
            <a:off x="6577599" y="2112499"/>
            <a:ext cx="1602320" cy="152751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6EDF8C-FF5E-207E-8E3D-5A55DAA53EA1}"/>
              </a:ext>
            </a:extLst>
          </p:cNvPr>
          <p:cNvSpPr/>
          <p:nvPr/>
        </p:nvSpPr>
        <p:spPr>
          <a:xfrm>
            <a:off x="8179919" y="2112499"/>
            <a:ext cx="2867230" cy="152751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BA32DA-C06E-ECD5-15F4-B38CF1DF398B}"/>
              </a:ext>
            </a:extLst>
          </p:cNvPr>
          <p:cNvSpPr/>
          <p:nvPr/>
        </p:nvSpPr>
        <p:spPr>
          <a:xfrm rot="5400000">
            <a:off x="6012072" y="4205543"/>
            <a:ext cx="2733374" cy="160232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EC6823-F3C6-4FCE-5F74-48D4E3990E98}"/>
              </a:ext>
            </a:extLst>
          </p:cNvPr>
          <p:cNvSpPr/>
          <p:nvPr/>
        </p:nvSpPr>
        <p:spPr>
          <a:xfrm rot="5400000">
            <a:off x="8246847" y="3573088"/>
            <a:ext cx="2733374" cy="286723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9309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9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5376002" y="1869225"/>
            <a:ext cx="5076825" cy="3567112"/>
          </a:xfrm>
        </p:spPr>
      </p:pic>
      <p:sp>
        <p:nvSpPr>
          <p:cNvPr id="9113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sz="4000" dirty="0" err="1"/>
              <a:t>Study</a:t>
            </a:r>
            <a:r>
              <a:rPr lang="sv-SE" sz="4000" dirty="0"/>
              <a:t> area #2: Forests </a:t>
            </a:r>
            <a:r>
              <a:rPr lang="sv-SE" sz="4000" dirty="0" err="1"/>
              <a:t>patches</a:t>
            </a:r>
            <a:r>
              <a:rPr lang="sv-SE" sz="4000" dirty="0"/>
              <a:t> and </a:t>
            </a:r>
            <a:r>
              <a:rPr lang="sv-SE" sz="4000" dirty="0" err="1"/>
              <a:t>clans</a:t>
            </a:r>
            <a:r>
              <a:rPr lang="sv-SE" sz="4000" dirty="0"/>
              <a:t> in </a:t>
            </a:r>
            <a:r>
              <a:rPr lang="sv-SE" sz="4000" dirty="0" err="1"/>
              <a:t>Madagascar</a:t>
            </a:r>
            <a:endParaRPr lang="en-US" sz="4000" dirty="0"/>
          </a:p>
        </p:txBody>
      </p:sp>
      <p:sp>
        <p:nvSpPr>
          <p:cNvPr id="91138" name="Rectangle 6"/>
          <p:cNvSpPr>
            <a:spLocks noGrp="1" noChangeArrowheads="1"/>
          </p:cNvSpPr>
          <p:nvPr>
            <p:ph type="body" sz="half" idx="1"/>
          </p:nvPr>
        </p:nvSpPr>
        <p:spPr>
          <a:xfrm>
            <a:off x="2209800" y="1981200"/>
            <a:ext cx="3591560" cy="4114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sv-SE" i="1" dirty="0" err="1"/>
              <a:t>Soc</a:t>
            </a:r>
            <a:r>
              <a:rPr lang="sv-SE" i="1" dirty="0"/>
              <a:t>-Eco </a:t>
            </a:r>
            <a:r>
              <a:rPr lang="sv-SE" i="1" dirty="0" err="1"/>
              <a:t>links</a:t>
            </a:r>
            <a:endParaRPr lang="sv-SE" i="1" dirty="0"/>
          </a:p>
          <a:p>
            <a:r>
              <a:rPr lang="sv-SE" dirty="0" err="1"/>
              <a:t>Ownerships</a:t>
            </a:r>
            <a:endParaRPr lang="sv-SE" dirty="0"/>
          </a:p>
          <a:p>
            <a:r>
              <a:rPr lang="sv-SE" dirty="0"/>
              <a:t>Ceremony officiate, manager, neighbor</a:t>
            </a:r>
          </a:p>
          <a:p>
            <a:pPr marL="0" indent="0">
              <a:buNone/>
            </a:pPr>
            <a:r>
              <a:rPr lang="sv-SE" i="1" dirty="0" err="1"/>
              <a:t>Soc-Soc</a:t>
            </a:r>
            <a:r>
              <a:rPr lang="sv-SE" i="1" dirty="0"/>
              <a:t> </a:t>
            </a:r>
            <a:r>
              <a:rPr lang="sv-SE" i="1" dirty="0" err="1"/>
              <a:t>links</a:t>
            </a:r>
            <a:endParaRPr lang="sv-SE" i="1" dirty="0"/>
          </a:p>
          <a:p>
            <a:r>
              <a:rPr lang="sv-SE" dirty="0" err="1"/>
              <a:t>Kinship</a:t>
            </a:r>
            <a:endParaRPr lang="sv-SE" dirty="0"/>
          </a:p>
          <a:p>
            <a:r>
              <a:rPr lang="sv-SE" dirty="0" err="1"/>
              <a:t>Agreements</a:t>
            </a:r>
            <a:endParaRPr lang="sv-SE" dirty="0"/>
          </a:p>
          <a:p>
            <a:pPr marL="0" indent="0">
              <a:buNone/>
            </a:pPr>
            <a:r>
              <a:rPr lang="sv-SE" i="1" dirty="0"/>
              <a:t>Eco-Eco </a:t>
            </a:r>
            <a:r>
              <a:rPr lang="sv-SE" i="1" dirty="0" err="1"/>
              <a:t>links</a:t>
            </a:r>
            <a:endParaRPr lang="sv-SE" i="1" dirty="0"/>
          </a:p>
          <a:p>
            <a:r>
              <a:rPr lang="sv-SE" dirty="0"/>
              <a:t>Seed </a:t>
            </a:r>
            <a:r>
              <a:rPr lang="sv-SE" dirty="0" err="1"/>
              <a:t>dispersal</a:t>
            </a:r>
            <a:r>
              <a:rPr lang="sv-SE" dirty="0"/>
              <a:t> </a:t>
            </a:r>
          </a:p>
        </p:txBody>
      </p:sp>
      <p:pic>
        <p:nvPicPr>
          <p:cNvPr id="5" name="Picture 6" descr="MVC-168F"/>
          <p:cNvPicPr>
            <a:picLocks noChangeAspect="1" noChangeArrowheads="1"/>
          </p:cNvPicPr>
          <p:nvPr/>
        </p:nvPicPr>
        <p:blipFill>
          <a:blip r:embed="rId4" cstate="print">
            <a:lum contrast="36000"/>
          </a:blip>
          <a:srcRect t="26887"/>
          <a:stretch>
            <a:fillRect/>
          </a:stretch>
        </p:blipFill>
        <p:spPr bwMode="auto">
          <a:xfrm>
            <a:off x="7057017" y="1965213"/>
            <a:ext cx="1243838" cy="1212653"/>
          </a:xfrm>
          <a:prstGeom prst="ellipse">
            <a:avLst/>
          </a:prstGeom>
          <a:noFill/>
          <a:ln w="38100">
            <a:solidFill>
              <a:schemeClr val="bg2">
                <a:lumMod val="25000"/>
              </a:schemeClr>
            </a:solidFill>
            <a:miter lim="800000"/>
            <a:headEnd/>
            <a:tailEnd/>
          </a:ln>
        </p:spPr>
      </p:pic>
      <p:sp>
        <p:nvSpPr>
          <p:cNvPr id="91141" name="Line 9"/>
          <p:cNvSpPr>
            <a:spLocks noChangeShapeType="1"/>
          </p:cNvSpPr>
          <p:nvPr/>
        </p:nvSpPr>
        <p:spPr bwMode="auto">
          <a:xfrm flipH="1">
            <a:off x="6888888" y="2301025"/>
            <a:ext cx="215900" cy="10795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1142" name="Line 10"/>
          <p:cNvSpPr>
            <a:spLocks noChangeShapeType="1"/>
          </p:cNvSpPr>
          <p:nvPr/>
        </p:nvSpPr>
        <p:spPr bwMode="auto">
          <a:xfrm flipH="1">
            <a:off x="7176227" y="3020163"/>
            <a:ext cx="936625" cy="5762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1143" name="Oval 11"/>
          <p:cNvSpPr>
            <a:spLocks noChangeArrowheads="1"/>
          </p:cNvSpPr>
          <p:nvPr/>
        </p:nvSpPr>
        <p:spPr bwMode="auto">
          <a:xfrm>
            <a:off x="6888888" y="3164625"/>
            <a:ext cx="431800" cy="4318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Verdana" pitchFamily="34" charset="0"/>
            </a:endParaRPr>
          </a:p>
        </p:txBody>
      </p:sp>
      <p:sp>
        <p:nvSpPr>
          <p:cNvPr id="91144" name="Line 12"/>
          <p:cNvSpPr>
            <a:spLocks noChangeShapeType="1"/>
          </p:cNvSpPr>
          <p:nvPr/>
        </p:nvSpPr>
        <p:spPr bwMode="auto">
          <a:xfrm flipH="1">
            <a:off x="6888888" y="3669450"/>
            <a:ext cx="1727200" cy="215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1145" name="Line 13"/>
          <p:cNvSpPr>
            <a:spLocks noChangeShapeType="1"/>
          </p:cNvSpPr>
          <p:nvPr/>
        </p:nvSpPr>
        <p:spPr bwMode="auto">
          <a:xfrm flipH="1" flipV="1">
            <a:off x="6815863" y="4388587"/>
            <a:ext cx="1728788" cy="6492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35784" y="3696871"/>
            <a:ext cx="1315961" cy="1316204"/>
          </a:xfrm>
          <a:prstGeom prst="ellipse">
            <a:avLst/>
          </a:prstGeom>
          <a:solidFill>
            <a:srgbClr val="000000">
              <a:shade val="95000"/>
            </a:srgbClr>
          </a:solidFill>
          <a:ln w="38100" cap="sq">
            <a:solidFill>
              <a:schemeClr val="bg2">
                <a:lumMod val="25000"/>
              </a:schemeClr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7412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4" name="Picture 4" descr="Fig3-colo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84565" y="1903748"/>
            <a:ext cx="3977677" cy="3643746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728380" y="5547494"/>
            <a:ext cx="18624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200" dirty="0"/>
              <a:t>Figure by Anna Norman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social-ecological network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485876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rcRect t="-110570" b="-110570"/>
          <a:stretch>
            <a:fillRect/>
          </a:stretch>
        </p:blipFill>
        <p:spPr>
          <a:xfrm>
            <a:off x="2209801" y="347662"/>
            <a:ext cx="7633989" cy="7373161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Compare frequencies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630" y="2168414"/>
            <a:ext cx="764405" cy="7699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774" y="2179156"/>
            <a:ext cx="774386" cy="7592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065" y="2179157"/>
            <a:ext cx="800428" cy="7783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6448" y="2179156"/>
            <a:ext cx="918790" cy="8310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1431" y="2168414"/>
            <a:ext cx="885505" cy="860384"/>
          </a:xfrm>
          <a:prstGeom prst="rect">
            <a:avLst/>
          </a:prstGeom>
        </p:spPr>
      </p:pic>
      <p:sp>
        <p:nvSpPr>
          <p:cNvPr id="12" name="Plus 11"/>
          <p:cNvSpPr/>
          <p:nvPr/>
        </p:nvSpPr>
        <p:spPr bwMode="auto">
          <a:xfrm>
            <a:off x="1842788" y="3485574"/>
            <a:ext cx="499932" cy="459339"/>
          </a:xfrm>
          <a:prstGeom prst="mathPlus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latin typeface="Times" charset="0"/>
            </a:endParaRPr>
          </a:p>
        </p:txBody>
      </p:sp>
      <p:sp>
        <p:nvSpPr>
          <p:cNvPr id="14" name="Minus 13"/>
          <p:cNvSpPr/>
          <p:nvPr/>
        </p:nvSpPr>
        <p:spPr bwMode="auto">
          <a:xfrm>
            <a:off x="1842788" y="4633922"/>
            <a:ext cx="499932" cy="445829"/>
          </a:xfrm>
          <a:prstGeom prst="mathMinus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latin typeface="Times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8470900" y="1358900"/>
            <a:ext cx="1993900" cy="43561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640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rcRect t="-110570" b="-110570"/>
          <a:stretch>
            <a:fillRect/>
          </a:stretch>
        </p:blipFill>
        <p:spPr>
          <a:xfrm>
            <a:off x="2209801" y="404814"/>
            <a:ext cx="7633989" cy="7373161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pool resources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630" y="2168414"/>
            <a:ext cx="764405" cy="7699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774" y="2179156"/>
            <a:ext cx="774386" cy="7592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065" y="2179157"/>
            <a:ext cx="800428" cy="7783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6448" y="2179156"/>
            <a:ext cx="918790" cy="8310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1431" y="2168414"/>
            <a:ext cx="885505" cy="860384"/>
          </a:xfrm>
          <a:prstGeom prst="rect">
            <a:avLst/>
          </a:prstGeom>
        </p:spPr>
      </p:pic>
      <p:sp>
        <p:nvSpPr>
          <p:cNvPr id="2" name="Plus 1"/>
          <p:cNvSpPr/>
          <p:nvPr/>
        </p:nvSpPr>
        <p:spPr bwMode="auto">
          <a:xfrm>
            <a:off x="1842788" y="3485574"/>
            <a:ext cx="499932" cy="459339"/>
          </a:xfrm>
          <a:prstGeom prst="mathPlus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latin typeface="Times" charset="0"/>
            </a:endParaRPr>
          </a:p>
        </p:txBody>
      </p:sp>
      <p:sp>
        <p:nvSpPr>
          <p:cNvPr id="3" name="Minus 2"/>
          <p:cNvSpPr/>
          <p:nvPr/>
        </p:nvSpPr>
        <p:spPr bwMode="auto">
          <a:xfrm>
            <a:off x="1842788" y="4633922"/>
            <a:ext cx="499932" cy="445829"/>
          </a:xfrm>
          <a:prstGeom prst="mathMinus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latin typeface="Times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3011546" y="3181539"/>
            <a:ext cx="1202536" cy="1114634"/>
          </a:xfrm>
          <a:prstGeom prst="ellipse">
            <a:avLst/>
          </a:prstGeom>
          <a:noFill/>
          <a:ln w="508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latin typeface="Times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2998034" y="4377233"/>
            <a:ext cx="1202536" cy="1114634"/>
          </a:xfrm>
          <a:prstGeom prst="ellipse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latin typeface="Times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8470900" y="1358900"/>
            <a:ext cx="1993900" cy="43561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798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rcRect t="-110570" b="-110570"/>
          <a:stretch>
            <a:fillRect/>
          </a:stretch>
        </p:blipFill>
        <p:spPr>
          <a:xfrm>
            <a:off x="2209801" y="404814"/>
            <a:ext cx="7633989" cy="7373161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pool resources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630" y="2168414"/>
            <a:ext cx="764405" cy="7699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774" y="2179156"/>
            <a:ext cx="774386" cy="7592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065" y="2179157"/>
            <a:ext cx="800428" cy="7783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6448" y="2179156"/>
            <a:ext cx="918790" cy="8310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1431" y="2168414"/>
            <a:ext cx="885505" cy="860384"/>
          </a:xfrm>
          <a:prstGeom prst="rect">
            <a:avLst/>
          </a:prstGeom>
        </p:spPr>
      </p:pic>
      <p:sp>
        <p:nvSpPr>
          <p:cNvPr id="2" name="Plus 1"/>
          <p:cNvSpPr/>
          <p:nvPr/>
        </p:nvSpPr>
        <p:spPr bwMode="auto">
          <a:xfrm>
            <a:off x="1842788" y="3485574"/>
            <a:ext cx="499932" cy="459339"/>
          </a:xfrm>
          <a:prstGeom prst="mathPlus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latin typeface="Times" charset="0"/>
            </a:endParaRPr>
          </a:p>
        </p:txBody>
      </p:sp>
      <p:sp>
        <p:nvSpPr>
          <p:cNvPr id="3" name="Minus 2"/>
          <p:cNvSpPr/>
          <p:nvPr/>
        </p:nvSpPr>
        <p:spPr bwMode="auto">
          <a:xfrm>
            <a:off x="1842788" y="4633922"/>
            <a:ext cx="499932" cy="445829"/>
          </a:xfrm>
          <a:prstGeom prst="mathMinus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latin typeface="Times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4362706" y="3181539"/>
            <a:ext cx="1202536" cy="1114634"/>
          </a:xfrm>
          <a:prstGeom prst="ellipse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latin typeface="Times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8470900" y="1358900"/>
            <a:ext cx="1993900" cy="43561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180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rcRect t="-110570" b="-110570"/>
          <a:stretch>
            <a:fillRect/>
          </a:stretch>
        </p:blipFill>
        <p:spPr>
          <a:xfrm>
            <a:off x="2209801" y="404814"/>
            <a:ext cx="7633989" cy="7373161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Scale fit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630" y="2168414"/>
            <a:ext cx="764405" cy="7699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774" y="2179156"/>
            <a:ext cx="774386" cy="7592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065" y="2179157"/>
            <a:ext cx="800428" cy="7783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6448" y="2179156"/>
            <a:ext cx="918790" cy="8310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1431" y="2168414"/>
            <a:ext cx="885505" cy="860384"/>
          </a:xfrm>
          <a:prstGeom prst="rect">
            <a:avLst/>
          </a:prstGeom>
        </p:spPr>
      </p:pic>
      <p:sp>
        <p:nvSpPr>
          <p:cNvPr id="2" name="Plus 1"/>
          <p:cNvSpPr/>
          <p:nvPr/>
        </p:nvSpPr>
        <p:spPr bwMode="auto">
          <a:xfrm>
            <a:off x="1842788" y="3485574"/>
            <a:ext cx="499932" cy="459339"/>
          </a:xfrm>
          <a:prstGeom prst="mathPlus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latin typeface="Times" charset="0"/>
            </a:endParaRPr>
          </a:p>
        </p:txBody>
      </p:sp>
      <p:sp>
        <p:nvSpPr>
          <p:cNvPr id="3" name="Minus 2"/>
          <p:cNvSpPr/>
          <p:nvPr/>
        </p:nvSpPr>
        <p:spPr bwMode="auto">
          <a:xfrm>
            <a:off x="1842788" y="4633922"/>
            <a:ext cx="499932" cy="445829"/>
          </a:xfrm>
          <a:prstGeom prst="mathMinus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latin typeface="Times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5939065" y="3181539"/>
            <a:ext cx="1202536" cy="1114634"/>
          </a:xfrm>
          <a:prstGeom prst="ellipse">
            <a:avLst/>
          </a:prstGeom>
          <a:noFill/>
          <a:ln w="508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latin typeface="Times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5939065" y="4377233"/>
            <a:ext cx="1202536" cy="1114634"/>
          </a:xfrm>
          <a:prstGeom prst="ellipse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latin typeface="Times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8470900" y="1358900"/>
            <a:ext cx="1993900" cy="43561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674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rcRect t="-110570" b="-110570"/>
          <a:stretch>
            <a:fillRect/>
          </a:stretch>
        </p:blipFill>
        <p:spPr>
          <a:xfrm>
            <a:off x="2209801" y="404814"/>
            <a:ext cx="7633989" cy="7373161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Scale fit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630" y="2168414"/>
            <a:ext cx="764405" cy="7699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774" y="2179156"/>
            <a:ext cx="774386" cy="7592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065" y="2179157"/>
            <a:ext cx="800428" cy="7783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6448" y="2179156"/>
            <a:ext cx="918790" cy="8310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7919" y="2168414"/>
            <a:ext cx="885505" cy="860384"/>
          </a:xfrm>
          <a:prstGeom prst="rect">
            <a:avLst/>
          </a:prstGeom>
        </p:spPr>
      </p:pic>
      <p:sp>
        <p:nvSpPr>
          <p:cNvPr id="2" name="Plus 1"/>
          <p:cNvSpPr/>
          <p:nvPr/>
        </p:nvSpPr>
        <p:spPr bwMode="auto">
          <a:xfrm>
            <a:off x="1842788" y="3485574"/>
            <a:ext cx="499932" cy="459339"/>
          </a:xfrm>
          <a:prstGeom prst="mathPlus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latin typeface="Times" charset="0"/>
            </a:endParaRPr>
          </a:p>
        </p:txBody>
      </p:sp>
      <p:sp>
        <p:nvSpPr>
          <p:cNvPr id="3" name="Minus 2"/>
          <p:cNvSpPr/>
          <p:nvPr/>
        </p:nvSpPr>
        <p:spPr bwMode="auto">
          <a:xfrm>
            <a:off x="1842788" y="4633922"/>
            <a:ext cx="499932" cy="445829"/>
          </a:xfrm>
          <a:prstGeom prst="mathMinus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latin typeface="Times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7266448" y="3181539"/>
            <a:ext cx="1202536" cy="1114634"/>
          </a:xfrm>
          <a:prstGeom prst="ellipse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latin typeface="Times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8470900" y="1358900"/>
            <a:ext cx="1993900" cy="43561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1602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rcRect t="-110570" b="-110570"/>
          <a:stretch>
            <a:fillRect/>
          </a:stretch>
        </p:blipFill>
        <p:spPr>
          <a:xfrm>
            <a:off x="2209801" y="404814"/>
            <a:ext cx="7633989" cy="7373161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 all – good alignment expectations/results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630" y="2168414"/>
            <a:ext cx="764405" cy="7699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774" y="2179156"/>
            <a:ext cx="774386" cy="7592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065" y="2179157"/>
            <a:ext cx="800428" cy="7783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6448" y="2179156"/>
            <a:ext cx="918790" cy="8310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1431" y="2168414"/>
            <a:ext cx="885505" cy="860384"/>
          </a:xfrm>
          <a:prstGeom prst="rect">
            <a:avLst/>
          </a:prstGeom>
        </p:spPr>
      </p:pic>
      <p:sp>
        <p:nvSpPr>
          <p:cNvPr id="2" name="Plus 1"/>
          <p:cNvSpPr/>
          <p:nvPr/>
        </p:nvSpPr>
        <p:spPr bwMode="auto">
          <a:xfrm>
            <a:off x="1842788" y="3485574"/>
            <a:ext cx="499932" cy="459339"/>
          </a:xfrm>
          <a:prstGeom prst="mathPlus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latin typeface="Times" charset="0"/>
            </a:endParaRPr>
          </a:p>
        </p:txBody>
      </p:sp>
      <p:sp>
        <p:nvSpPr>
          <p:cNvPr id="3" name="Minus 2"/>
          <p:cNvSpPr/>
          <p:nvPr/>
        </p:nvSpPr>
        <p:spPr bwMode="auto">
          <a:xfrm>
            <a:off x="1842788" y="4633922"/>
            <a:ext cx="499932" cy="445829"/>
          </a:xfrm>
          <a:prstGeom prst="mathMinus">
            <a:avLst/>
          </a:prstGeom>
          <a:solidFill>
            <a:srgbClr val="008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latin typeface="Times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3011546" y="3181539"/>
            <a:ext cx="1202536" cy="1114634"/>
          </a:xfrm>
          <a:prstGeom prst="ellipse">
            <a:avLst/>
          </a:prstGeom>
          <a:noFill/>
          <a:ln w="508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latin typeface="Times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2998034" y="4377233"/>
            <a:ext cx="1202536" cy="1114634"/>
          </a:xfrm>
          <a:prstGeom prst="ellipse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latin typeface="Times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4352970" y="3181539"/>
            <a:ext cx="1202536" cy="1114634"/>
          </a:xfrm>
          <a:prstGeom prst="ellipse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latin typeface="Times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7200156" y="3181539"/>
            <a:ext cx="1202536" cy="1114634"/>
          </a:xfrm>
          <a:prstGeom prst="ellipse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latin typeface="Times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5785204" y="3181539"/>
            <a:ext cx="1202536" cy="1114634"/>
          </a:xfrm>
          <a:prstGeom prst="ellipse">
            <a:avLst/>
          </a:prstGeom>
          <a:noFill/>
          <a:ln w="508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latin typeface="Times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5939065" y="4377233"/>
            <a:ext cx="1202536" cy="1114634"/>
          </a:xfrm>
          <a:prstGeom prst="ellipse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latin typeface="Times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8470900" y="1358900"/>
            <a:ext cx="1993900" cy="43561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360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55320" y="1690688"/>
            <a:ext cx="10515600" cy="4351338"/>
          </a:xfrm>
        </p:spPr>
        <p:txBody>
          <a:bodyPr/>
          <a:lstStyle/>
          <a:p>
            <a:r>
              <a:rPr lang="en-US" dirty="0"/>
              <a:t>See separate lab instructions for SEN Analyzer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347455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Minimal social </a:t>
            </a:r>
            <a:r>
              <a:rPr lang="sv-SE" dirty="0" err="1"/>
              <a:t>ecological</a:t>
            </a:r>
            <a:r>
              <a:rPr lang="sv-SE" dirty="0"/>
              <a:t> </a:t>
            </a:r>
            <a:r>
              <a:rPr lang="sv-SE" dirty="0" err="1"/>
              <a:t>configurations</a:t>
            </a:r>
            <a:r>
              <a:rPr lang="sv-SE" dirty="0"/>
              <a:t> (’</a:t>
            </a:r>
            <a:r>
              <a:rPr lang="sv-SE" dirty="0" err="1"/>
              <a:t>building</a:t>
            </a:r>
            <a:r>
              <a:rPr lang="sv-SE" dirty="0"/>
              <a:t> blocks’ or ’</a:t>
            </a:r>
            <a:r>
              <a:rPr lang="sv-SE" dirty="0" err="1"/>
              <a:t>motifs</a:t>
            </a:r>
            <a:r>
              <a:rPr lang="sv-SE" dirty="0"/>
              <a:t>’)</a:t>
            </a:r>
            <a:endParaRPr lang="en-US" dirty="0"/>
          </a:p>
        </p:txBody>
      </p:sp>
      <p:sp>
        <p:nvSpPr>
          <p:cNvPr id="78863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2103399" y="2498436"/>
            <a:ext cx="3810000" cy="382428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 dirty="0"/>
              <a:t>A </a:t>
            </a:r>
            <a:r>
              <a:rPr lang="sv-SE" dirty="0" err="1"/>
              <a:t>manageble</a:t>
            </a:r>
            <a:r>
              <a:rPr lang="sv-SE" dirty="0"/>
              <a:t> </a:t>
            </a:r>
            <a:r>
              <a:rPr lang="sv-SE" dirty="0" err="1"/>
              <a:t>level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complexity</a:t>
            </a:r>
            <a:endParaRPr lang="sv-SE" dirty="0"/>
          </a:p>
          <a:p>
            <a:pPr>
              <a:lnSpc>
                <a:spcPct val="90000"/>
              </a:lnSpc>
            </a:pPr>
            <a:r>
              <a:rPr lang="sv-SE" dirty="0" err="1"/>
              <a:t>Can</a:t>
            </a:r>
            <a:r>
              <a:rPr lang="sv-SE" dirty="0"/>
              <a:t> be </a:t>
            </a:r>
            <a:r>
              <a:rPr lang="sv-SE" dirty="0" err="1"/>
              <a:t>linked</a:t>
            </a:r>
            <a:r>
              <a:rPr lang="sv-SE" dirty="0"/>
              <a:t> </a:t>
            </a:r>
            <a:r>
              <a:rPr lang="sv-SE" dirty="0" err="1"/>
              <a:t>to</a:t>
            </a:r>
            <a:r>
              <a:rPr lang="sv-SE" dirty="0"/>
              <a:t> different </a:t>
            </a:r>
            <a:r>
              <a:rPr lang="sv-SE" dirty="0" err="1"/>
              <a:t>governance</a:t>
            </a:r>
            <a:r>
              <a:rPr lang="sv-SE" dirty="0"/>
              <a:t> </a:t>
            </a:r>
            <a:r>
              <a:rPr lang="sv-SE" i="1" dirty="0" err="1"/>
              <a:t>challenges</a:t>
            </a:r>
            <a:r>
              <a:rPr lang="sv-SE" i="1" dirty="0"/>
              <a:t> </a:t>
            </a:r>
            <a:r>
              <a:rPr lang="sv-SE" dirty="0"/>
              <a:t>and</a:t>
            </a:r>
            <a:r>
              <a:rPr lang="sv-SE" i="1" dirty="0"/>
              <a:t> </a:t>
            </a:r>
            <a:r>
              <a:rPr lang="sv-SE" i="1" dirty="0" err="1"/>
              <a:t>outcomes</a:t>
            </a:r>
            <a:endParaRPr lang="sv-SE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844126" y="6322724"/>
            <a:ext cx="49990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dirty="0">
                <a:latin typeface="Verdana" pitchFamily="34" charset="0"/>
              </a:rPr>
              <a:t>Bodin, </a:t>
            </a:r>
            <a:r>
              <a:rPr lang="en-US" sz="1200" dirty="0" err="1">
                <a:latin typeface="Verdana" pitchFamily="34" charset="0"/>
              </a:rPr>
              <a:t>Ö</a:t>
            </a:r>
            <a:r>
              <a:rPr lang="en-US" sz="1200" dirty="0">
                <a:latin typeface="Verdana" pitchFamily="34" charset="0"/>
              </a:rPr>
              <a:t>. and </a:t>
            </a:r>
            <a:r>
              <a:rPr lang="en-US" sz="1200" dirty="0" err="1">
                <a:latin typeface="Verdana" pitchFamily="34" charset="0"/>
              </a:rPr>
              <a:t>Tengö</a:t>
            </a:r>
            <a:r>
              <a:rPr lang="en-US" sz="1200" dirty="0">
                <a:latin typeface="Verdana" pitchFamily="34" charset="0"/>
              </a:rPr>
              <a:t>, M. (2012) </a:t>
            </a:r>
            <a:r>
              <a:rPr lang="ja-JP" altLang="en-US" sz="1200" dirty="0">
                <a:ea typeface="ＭＳ Ｐゴシック" charset="-128"/>
              </a:rPr>
              <a:t>“</a:t>
            </a:r>
            <a:r>
              <a:rPr lang="en-US" altLang="ja-JP" sz="1200" dirty="0">
                <a:latin typeface="Verdana" pitchFamily="34" charset="0"/>
                <a:ea typeface="ＭＳ Ｐゴシック" charset="-128"/>
              </a:rPr>
              <a:t>Disentangling </a:t>
            </a:r>
            <a:r>
              <a:rPr lang="en-US" sz="1200" dirty="0">
                <a:latin typeface="Verdana" pitchFamily="34" charset="0"/>
              </a:rPr>
              <a:t>intangible </a:t>
            </a:r>
            <a:r>
              <a:rPr lang="en-US" altLang="ja-JP" sz="1200" dirty="0">
                <a:latin typeface="Verdana" pitchFamily="34" charset="0"/>
                <a:ea typeface="ＭＳ Ｐゴシック" charset="-128"/>
              </a:rPr>
              <a:t>social-ecological systems</a:t>
            </a:r>
            <a:r>
              <a:rPr lang="ja-JP" altLang="en-US" sz="1200" dirty="0">
                <a:ea typeface="ＭＳ Ｐゴシック" charset="-128"/>
              </a:rPr>
              <a:t>”</a:t>
            </a:r>
            <a:r>
              <a:rPr lang="en-US" sz="1200" dirty="0">
                <a:latin typeface="Verdana" pitchFamily="34" charset="0"/>
              </a:rPr>
              <a:t> Global Environmental Change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763" y="3058915"/>
            <a:ext cx="1886239" cy="173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436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19929"/>
            <a:ext cx="8229600" cy="1143000"/>
          </a:xfrm>
        </p:spPr>
        <p:txBody>
          <a:bodyPr/>
          <a:lstStyle/>
          <a:p>
            <a:r>
              <a:rPr lang="en-US" dirty="0"/>
              <a:t>Three steps approach</a:t>
            </a:r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787" y="1332347"/>
            <a:ext cx="6522427" cy="2569441"/>
          </a:xfrm>
          <a:prstGeom prst="rect">
            <a:avLst/>
          </a:prstGeom>
        </p:spPr>
      </p:pic>
      <p:sp>
        <p:nvSpPr>
          <p:cNvPr id="6" name="Content Placeholder 3"/>
          <p:cNvSpPr>
            <a:spLocks noGrp="1"/>
          </p:cNvSpPr>
          <p:nvPr>
            <p:ph idx="1"/>
          </p:nvPr>
        </p:nvSpPr>
        <p:spPr>
          <a:xfrm>
            <a:off x="2759941" y="4119417"/>
            <a:ext cx="6774873" cy="260710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lphaLcParenR"/>
            </a:pPr>
            <a:r>
              <a:rPr lang="en-US" dirty="0"/>
              <a:t>Create the network (empirics)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Focus on certain theoretically important building blocks (here: competitors that collaborate)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/>
              <a:t>Are they enhanced/suppressed?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77782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86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v-SE" dirty="0"/>
              <a:t>Common pool </a:t>
            </a:r>
            <a:r>
              <a:rPr lang="sv-SE" dirty="0" err="1"/>
              <a:t>resource</a:t>
            </a:r>
            <a:r>
              <a:rPr lang="sv-SE" dirty="0"/>
              <a:t> management</a:t>
            </a:r>
            <a:endParaRPr lang="en-US" dirty="0"/>
          </a:p>
        </p:txBody>
      </p:sp>
      <p:sp>
        <p:nvSpPr>
          <p:cNvPr id="79887" name="Rectangle 5"/>
          <p:cNvSpPr>
            <a:spLocks noGrp="1" noChangeArrowheads="1"/>
          </p:cNvSpPr>
          <p:nvPr>
            <p:ph sz="half" idx="2"/>
          </p:nvPr>
        </p:nvSpPr>
        <p:spPr>
          <a:xfrm>
            <a:off x="6077618" y="3688223"/>
            <a:ext cx="3553363" cy="21075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Resource competition with communication</a:t>
            </a:r>
          </a:p>
          <a:p>
            <a:r>
              <a:rPr lang="en-GB" dirty="0"/>
              <a:t>Possibility for joint agreements on resource regulation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101707" y="3809813"/>
            <a:ext cx="3678458" cy="19859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Resource competition without communication</a:t>
            </a:r>
          </a:p>
          <a:p>
            <a:r>
              <a:rPr lang="en-GB" dirty="0"/>
              <a:t>“Race to the bottom”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382" y="2024442"/>
            <a:ext cx="1886239" cy="17313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306" y="1979320"/>
            <a:ext cx="1849862" cy="183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14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86" name="Rectangle 4"/>
          <p:cNvSpPr>
            <a:spLocks noGrp="1" noChangeArrowheads="1"/>
          </p:cNvSpPr>
          <p:nvPr>
            <p:ph type="title"/>
          </p:nvPr>
        </p:nvSpPr>
        <p:spPr>
          <a:xfrm>
            <a:off x="1962817" y="4143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sv-SE" dirty="0" err="1"/>
              <a:t>Internalize</a:t>
            </a:r>
            <a:r>
              <a:rPr lang="sv-SE" dirty="0"/>
              <a:t> </a:t>
            </a:r>
            <a:r>
              <a:rPr lang="sv-SE" dirty="0" err="1"/>
              <a:t>ecologial</a:t>
            </a:r>
            <a:r>
              <a:rPr lang="sv-SE" dirty="0"/>
              <a:t> </a:t>
            </a:r>
            <a:r>
              <a:rPr lang="sv-SE" dirty="0" err="1"/>
              <a:t>externatities</a:t>
            </a:r>
            <a:r>
              <a:rPr lang="sv-SE" dirty="0"/>
              <a:t> (”</a:t>
            </a:r>
            <a:r>
              <a:rPr lang="sv-SE" dirty="0" err="1"/>
              <a:t>scale</a:t>
            </a:r>
            <a:r>
              <a:rPr lang="sv-SE" dirty="0"/>
              <a:t> (</a:t>
            </a:r>
            <a:r>
              <a:rPr lang="sv-SE" dirty="0" err="1"/>
              <a:t>mis</a:t>
            </a:r>
            <a:r>
              <a:rPr lang="sv-SE" dirty="0"/>
              <a:t>)match”)</a:t>
            </a:r>
            <a:endParaRPr lang="en-US" dirty="0"/>
          </a:p>
        </p:txBody>
      </p:sp>
      <p:sp>
        <p:nvSpPr>
          <p:cNvPr id="79887" name="Rectangle 5"/>
          <p:cNvSpPr>
            <a:spLocks noGrp="1" noChangeArrowheads="1"/>
          </p:cNvSpPr>
          <p:nvPr>
            <p:ph sz="half" idx="2"/>
          </p:nvPr>
        </p:nvSpPr>
        <p:spPr>
          <a:xfrm>
            <a:off x="6077618" y="3809812"/>
            <a:ext cx="3553363" cy="21075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Tight feedback</a:t>
            </a:r>
          </a:p>
          <a:p>
            <a:r>
              <a:rPr lang="en-GB" dirty="0"/>
              <a:t>Incentives to manage as a ecosystem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101707" y="3809813"/>
            <a:ext cx="3678458" cy="198596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Externalities</a:t>
            </a:r>
          </a:p>
          <a:p>
            <a:r>
              <a:rPr lang="en-GB" dirty="0"/>
              <a:t>Lack of incentives to manage both resources as a ecosystem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195" y="1696422"/>
            <a:ext cx="2047306" cy="20053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158" y="1849854"/>
            <a:ext cx="2030317" cy="195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052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Social-ecological connectivity alignment (“fit”)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356021" y="1849583"/>
            <a:ext cx="4038600" cy="4525963"/>
          </a:xfrm>
        </p:spPr>
        <p:txBody>
          <a:bodyPr/>
          <a:lstStyle/>
          <a:p>
            <a:r>
              <a:rPr lang="en-US" dirty="0"/>
              <a:t>Good alignment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1679160" y="1849583"/>
            <a:ext cx="4038600" cy="4525963"/>
          </a:xfrm>
        </p:spPr>
        <p:txBody>
          <a:bodyPr/>
          <a:lstStyle/>
          <a:p>
            <a:r>
              <a:rPr lang="en-US" dirty="0"/>
              <a:t>Misalignment, ecological interactions are not met by social interactions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455" y="3724154"/>
            <a:ext cx="2099770" cy="20445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820" y="3603530"/>
            <a:ext cx="2402978" cy="228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6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Two cases – comparative approach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One “unsuccessful” (overfishing, decline of fish, no action to change current practices)</a:t>
            </a:r>
          </a:p>
          <a:p>
            <a:r>
              <a:rPr lang="en-GB" dirty="0"/>
              <a:t>One “successful” (conservation of forest patches in spite of increased population and pressure for farming etc.)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456164" y="5264875"/>
            <a:ext cx="703956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Verdana" pitchFamily="34" charset="0"/>
              </a:rPr>
              <a:t>Bodin et al. (2014) </a:t>
            </a:r>
            <a:r>
              <a:rPr lang="ja-JP" altLang="en-US" sz="1200" dirty="0">
                <a:ea typeface="ＭＳ Ｐゴシック" charset="-128"/>
              </a:rPr>
              <a:t>“</a:t>
            </a:r>
            <a:r>
              <a:rPr lang="en-US" altLang="ja-JP" sz="1200" dirty="0">
                <a:latin typeface="Verdana" pitchFamily="34" charset="0"/>
                <a:ea typeface="ＭＳ Ｐゴシック" charset="-128"/>
              </a:rPr>
              <a:t>Conservation success as a function of good alignment of social- and ecological structures and processes</a:t>
            </a:r>
            <a:r>
              <a:rPr lang="ja-JP" altLang="en-US" sz="1200" dirty="0">
                <a:ea typeface="ＭＳ Ｐゴシック" charset="-128"/>
              </a:rPr>
              <a:t>”</a:t>
            </a:r>
            <a:r>
              <a:rPr lang="en-US" sz="1200" dirty="0">
                <a:latin typeface="Verdana" pitchFamily="34" charset="0"/>
              </a:rPr>
              <a:t> Conservation Biology</a:t>
            </a:r>
          </a:p>
        </p:txBody>
      </p:sp>
    </p:spTree>
    <p:extLst>
      <p:ext uri="{BB962C8B-B14F-4D97-AF65-F5344CB8AC3E}">
        <p14:creationId xmlns:p14="http://schemas.microsoft.com/office/powerpoint/2010/main" val="964265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Study area #1: Small-scale fishery in east Africa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09800" y="1776414"/>
            <a:ext cx="3810000" cy="197935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Fishery dependent</a:t>
            </a:r>
          </a:p>
          <a:p>
            <a:r>
              <a:rPr lang="en-US" dirty="0"/>
              <a:t>“Self-managed” village</a:t>
            </a:r>
          </a:p>
          <a:p>
            <a:r>
              <a:rPr lang="en-US" dirty="0"/>
              <a:t>Overfishing</a:t>
            </a:r>
          </a:p>
          <a:p>
            <a:r>
              <a:rPr lang="en-US" dirty="0"/>
              <a:t>Significant fishermen groups</a:t>
            </a:r>
          </a:p>
        </p:txBody>
      </p:sp>
      <p:pic>
        <p:nvPicPr>
          <p:cNvPr id="6" name="Picture 4" descr="Gazi village stree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930" y="4063629"/>
            <a:ext cx="3910126" cy="166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Mombasa VT 2004 04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485" y="3431533"/>
            <a:ext cx="3062474" cy="229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7" descr="Screen shot 2012-01-26 at 01.23.22.png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22" b="10722"/>
          <a:stretch>
            <a:fillRect/>
          </a:stretch>
        </p:blipFill>
        <p:spPr>
          <a:xfrm>
            <a:off x="6807050" y="1649287"/>
            <a:ext cx="2499751" cy="2414342"/>
          </a:xfrm>
        </p:spPr>
      </p:pic>
    </p:spTree>
    <p:extLst>
      <p:ext uri="{BB962C8B-B14F-4D97-AF65-F5344CB8AC3E}">
        <p14:creationId xmlns:p14="http://schemas.microsoft.com/office/powerpoint/2010/main" val="908173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social-ecological network</a:t>
            </a:r>
            <a:endParaRPr lang="sv-SE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rcRect l="-19722" r="-19722"/>
          <a:stretch>
            <a:fillRect/>
          </a:stretch>
        </p:blipFill>
        <p:spPr>
          <a:xfrm>
            <a:off x="1286647" y="1485106"/>
            <a:ext cx="9187391" cy="43497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04264" y="6125978"/>
            <a:ext cx="720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Bodin et al (2014). </a:t>
            </a:r>
            <a:r>
              <a:rPr lang="en-US" sz="1600" dirty="0"/>
              <a:t>Conservation Success as a Function of Good Alignment of Social and Ecological Structures and Processes</a:t>
            </a:r>
            <a:r>
              <a:rPr lang="en-AU" sz="1600" dirty="0"/>
              <a:t>. </a:t>
            </a:r>
            <a:r>
              <a:rPr lang="en-AU" sz="1600" i="1" dirty="0"/>
              <a:t>Conservation Biology</a:t>
            </a: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1831509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1198</TotalTime>
  <Words>461</Words>
  <Application>Microsoft Office PowerPoint</Application>
  <PresentationFormat>Widescreen</PresentationFormat>
  <Paragraphs>61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AdvP4DF60E</vt:lpstr>
      <vt:lpstr>AdvP4DF60F</vt:lpstr>
      <vt:lpstr>Arial</vt:lpstr>
      <vt:lpstr>Calibri</vt:lpstr>
      <vt:lpstr>Calibri Light</vt:lpstr>
      <vt:lpstr>Times</vt:lpstr>
      <vt:lpstr>Verdana</vt:lpstr>
      <vt:lpstr>Office Theme</vt:lpstr>
      <vt:lpstr>How do we extend SNA methods?</vt:lpstr>
      <vt:lpstr>Minimal social ecological configurations (’building blocks’ or ’motifs’)</vt:lpstr>
      <vt:lpstr>Three steps approach</vt:lpstr>
      <vt:lpstr>Common pool resource management</vt:lpstr>
      <vt:lpstr>Internalize ecologial externatities (”scale (mis)match”)</vt:lpstr>
      <vt:lpstr>Social-ecological connectivity alignment (“fit”)</vt:lpstr>
      <vt:lpstr>Two cases – comparative approach</vt:lpstr>
      <vt:lpstr>Study area #1: Small-scale fishery in east Africa</vt:lpstr>
      <vt:lpstr>The social-ecological network</vt:lpstr>
      <vt:lpstr>Study area #2: Forests patches and clans in Madagascar</vt:lpstr>
      <vt:lpstr>The social-ecological network</vt:lpstr>
      <vt:lpstr>Compare frequencies</vt:lpstr>
      <vt:lpstr>Common pool resources</vt:lpstr>
      <vt:lpstr>Common pool resources</vt:lpstr>
      <vt:lpstr>Scale fit</vt:lpstr>
      <vt:lpstr>Scale fit</vt:lpstr>
      <vt:lpstr>In all – good alignment expectations/results</vt:lpstr>
      <vt:lpstr>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 added some slides I have been using before (many times, likely too many times…). Feel free to use them, or not.</dc:title>
  <dc:creator>Örjan Bodin</dc:creator>
  <cp:lastModifiedBy>Jasny, Lorien</cp:lastModifiedBy>
  <cp:revision>5</cp:revision>
  <dcterms:created xsi:type="dcterms:W3CDTF">2022-04-20T08:24:25Z</dcterms:created>
  <dcterms:modified xsi:type="dcterms:W3CDTF">2022-06-15T06:16:40Z</dcterms:modified>
</cp:coreProperties>
</file>